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9" r:id="rId1"/>
  </p:sldMasterIdLst>
  <p:sldIdLst>
    <p:sldId id="256" r:id="rId2"/>
    <p:sldId id="280" r:id="rId3"/>
    <p:sldId id="259" r:id="rId4"/>
    <p:sldId id="262" r:id="rId5"/>
    <p:sldId id="257" r:id="rId6"/>
    <p:sldId id="258" r:id="rId7"/>
    <p:sldId id="261" r:id="rId8"/>
    <p:sldId id="263" r:id="rId9"/>
    <p:sldId id="264" r:id="rId10"/>
    <p:sldId id="265" r:id="rId11"/>
    <p:sldId id="266" r:id="rId12"/>
    <p:sldId id="267" r:id="rId13"/>
    <p:sldId id="276" r:id="rId14"/>
    <p:sldId id="277" r:id="rId15"/>
    <p:sldId id="278" r:id="rId16"/>
    <p:sldId id="279" r:id="rId17"/>
    <p:sldId id="268" r:id="rId18"/>
    <p:sldId id="269" r:id="rId19"/>
    <p:sldId id="270" r:id="rId20"/>
    <p:sldId id="271" r:id="rId21"/>
    <p:sldId id="273" r:id="rId22"/>
    <p:sldId id="274" r:id="rId23"/>
    <p:sldId id="275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6" d="100"/>
          <a:sy n="116" d="100"/>
        </p:scale>
        <p:origin x="-116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Home.png"/>
          <p:cNvPicPr>
            <a:picLocks noChangeAspect="1"/>
          </p:cNvPicPr>
          <p:nvPr/>
        </p:nvPicPr>
        <p:blipFill>
          <a:blip r:embed="rId2"/>
          <a:srcRect t="-93973"/>
          <a:stretch>
            <a:fillRect/>
          </a:stretch>
        </p:blipFill>
        <p:spPr>
          <a:xfrm>
            <a:off x="179294" y="1183341"/>
            <a:ext cx="8787384" cy="5276725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7513" y="2168338"/>
            <a:ext cx="8307387" cy="1619250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7513" y="3810000"/>
            <a:ext cx="8307387" cy="753036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DirectionalButtons-RightOnl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266" y="533400"/>
            <a:ext cx="752475" cy="352425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0" y="1219200"/>
            <a:ext cx="533400" cy="365125"/>
          </a:xfrm>
        </p:spPr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59" y="1466850"/>
            <a:ext cx="8308039" cy="1128432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07224" y="2623296"/>
            <a:ext cx="4717676" cy="38312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213" y="2770187"/>
            <a:ext cx="3429093" cy="35768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ireframeOverlay-PCVertical.png"/>
          <p:cNvPicPr>
            <a:picLocks noChangeAspect="1"/>
          </p:cNvPicPr>
          <p:nvPr/>
        </p:nvPicPr>
        <p:blipFill>
          <a:blip r:embed="rId2"/>
          <a:srcRect b="-123309"/>
          <a:stretch>
            <a:fillRect/>
          </a:stretch>
        </p:blipFill>
        <p:spPr>
          <a:xfrm>
            <a:off x="182880" y="1179575"/>
            <a:ext cx="5133975" cy="5275013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59" y="1680882"/>
            <a:ext cx="4313891" cy="1162050"/>
          </a:xfrm>
        </p:spPr>
        <p:txBody>
          <a:bodyPr anchor="b"/>
          <a:lstStyle>
            <a:lvl1pPr algn="l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859" y="2837329"/>
            <a:ext cx="4313891" cy="341583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298140" y="1169894"/>
            <a:ext cx="3671047" cy="52760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82880" y="1169894"/>
            <a:ext cx="8787384" cy="2106706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182880" y="3281082"/>
            <a:ext cx="8787384" cy="3174582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59" y="3329268"/>
            <a:ext cx="8346141" cy="1014132"/>
          </a:xfrm>
        </p:spPr>
        <p:txBody>
          <a:bodyPr anchor="b"/>
          <a:lstStyle>
            <a:lvl1pPr algn="l"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859" y="4343399"/>
            <a:ext cx="8346141" cy="190976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ireframeOverlay-PCVertical.png"/>
          <p:cNvPicPr>
            <a:picLocks noChangeAspect="1"/>
          </p:cNvPicPr>
          <p:nvPr/>
        </p:nvPicPr>
        <p:blipFill>
          <a:blip r:embed="rId2"/>
          <a:srcRect b="-123309"/>
          <a:stretch>
            <a:fillRect/>
          </a:stretch>
        </p:blipFill>
        <p:spPr>
          <a:xfrm>
            <a:off x="3835212" y="1179575"/>
            <a:ext cx="5133975" cy="5275013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0" y="1680882"/>
            <a:ext cx="4313891" cy="1162050"/>
          </a:xfrm>
        </p:spPr>
        <p:txBody>
          <a:bodyPr anchor="b"/>
          <a:lstStyle>
            <a:lvl1pPr algn="l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00" y="2837329"/>
            <a:ext cx="4313891" cy="341583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82880" y="1179576"/>
            <a:ext cx="3671047" cy="220531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2015983" y="3383280"/>
            <a:ext cx="1837944" cy="3072384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182880" y="3383280"/>
            <a:ext cx="1837944" cy="3072384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0" y="1219200"/>
            <a:ext cx="533400" cy="365125"/>
          </a:xfrm>
        </p:spPr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VerticalTC.png"/>
          <p:cNvPicPr>
            <a:picLocks noChangeAspect="1"/>
          </p:cNvPicPr>
          <p:nvPr/>
        </p:nvPicPr>
        <p:blipFill>
          <a:blip r:embed="rId2"/>
          <a:srcRect t="-93650"/>
          <a:stretch>
            <a:fillRect/>
          </a:stretch>
        </p:blipFill>
        <p:spPr>
          <a:xfrm>
            <a:off x="7445188" y="1178128"/>
            <a:ext cx="1524000" cy="527533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40705" y="1398494"/>
            <a:ext cx="1447800" cy="484990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7513" y="1398494"/>
            <a:ext cx="6669087" cy="4849906"/>
          </a:xfrm>
        </p:spPr>
        <p:txBody>
          <a:bodyPr vert="eaVert"/>
          <a:lstStyle>
            <a:lvl5pPr>
              <a:defRPr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2880" y="1179576"/>
            <a:ext cx="8787384" cy="5276088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6" name="Picture 5" descr="DirectionalButtons-LeftOnlyOnl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488" y="538163"/>
            <a:ext cx="752475" cy="3524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5" y="2756646"/>
            <a:ext cx="8308975" cy="349175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reframeOverlay-TCFull.png"/>
          <p:cNvPicPr>
            <a:picLocks noChangeAspect="1"/>
          </p:cNvPicPr>
          <p:nvPr/>
        </p:nvPicPr>
        <p:blipFill>
          <a:blip r:embed="rId2"/>
          <a:srcRect l="-198711"/>
          <a:stretch>
            <a:fillRect/>
          </a:stretch>
        </p:blipFill>
        <p:spPr>
          <a:xfrm>
            <a:off x="177999" y="1179576"/>
            <a:ext cx="8788373" cy="5276088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>
                <a:schemeClr val="bg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>
                <a:schemeClr val="bg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  <a:lvl6pPr>
              <a:buClr>
                <a:schemeClr val="bg1">
                  <a:lumMod val="75000"/>
                </a:schemeClr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>
              <a:buClr>
                <a:schemeClr val="bg1"/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>
              <a:buClr>
                <a:schemeClr val="bg1">
                  <a:lumMod val="75000"/>
                </a:schemeClr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>
              <a:buClr>
                <a:schemeClr val="bg1"/>
              </a:buClr>
              <a:defRPr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SectionH.png"/>
          <p:cNvPicPr>
            <a:picLocks noChangeAspect="1"/>
          </p:cNvPicPr>
          <p:nvPr/>
        </p:nvPicPr>
        <p:blipFill>
          <a:blip r:embed="rId2"/>
          <a:srcRect r="-91875"/>
          <a:stretch>
            <a:fillRect/>
          </a:stretch>
        </p:blipFill>
        <p:spPr>
          <a:xfrm>
            <a:off x="182880" y="1179576"/>
            <a:ext cx="8785105" cy="527608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3429000"/>
            <a:ext cx="6591300" cy="1371600"/>
          </a:xfrm>
        </p:spPr>
        <p:txBody>
          <a:bodyPr anchor="b" anchorCtr="0"/>
          <a:lstStyle>
            <a:lvl1pPr algn="r"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4800599"/>
            <a:ext cx="6591300" cy="1066801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3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6859" y="2770188"/>
            <a:ext cx="3840480" cy="3464765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3214" y="2770188"/>
            <a:ext cx="3840480" cy="3464765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6859" y="2675964"/>
            <a:ext cx="3840480" cy="645459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2400" b="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6859" y="3307976"/>
            <a:ext cx="3840480" cy="2925762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3752" y="2675964"/>
            <a:ext cx="3840480" cy="645459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2400" b="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3752" y="3307976"/>
            <a:ext cx="3840480" cy="2925762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reframeOverlay-ContentCap.png"/>
          <p:cNvPicPr>
            <a:picLocks noChangeAspect="1"/>
          </p:cNvPicPr>
          <p:nvPr/>
        </p:nvPicPr>
        <p:blipFill>
          <a:blip r:embed="rId2"/>
          <a:srcRect b="-135871"/>
          <a:stretch>
            <a:fillRect/>
          </a:stretch>
        </p:blipFill>
        <p:spPr>
          <a:xfrm>
            <a:off x="182880" y="1179575"/>
            <a:ext cx="4228522" cy="5274037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59" y="1680882"/>
            <a:ext cx="3697941" cy="1162050"/>
          </a:xfrm>
        </p:spPr>
        <p:txBody>
          <a:bodyPr anchor="b"/>
          <a:lstStyle>
            <a:lvl1pPr algn="l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2341" y="1600200"/>
            <a:ext cx="4101353" cy="4652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859" y="2837329"/>
            <a:ext cx="3697941" cy="341583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600"/>
              </a:spcBef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2.png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5925" y="1456765"/>
            <a:ext cx="8308975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925" y="2770188"/>
            <a:ext cx="8308975" cy="34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0105" y="6454588"/>
            <a:ext cx="23980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70BA1CFD-BFF0-48BC-9BA5-4974D7A6AB15}" type="datetimeFigureOut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976" y="6454588"/>
            <a:ext cx="3657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121920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HomeButton.png">
            <a:hlinkClick r:id="" action="ppaction://hlinkshowjump?jump=firstslide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2450" y="526116"/>
            <a:ext cx="457200" cy="352425"/>
          </a:xfrm>
          <a:prstGeom prst="rect">
            <a:avLst/>
          </a:prstGeom>
        </p:spPr>
      </p:pic>
      <p:pic>
        <p:nvPicPr>
          <p:cNvPr id="10" name="Picture 9" descr="DirectionalButtons-Full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26188" y="526116"/>
            <a:ext cx="752475" cy="3524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05" r:id="rId16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l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l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l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l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l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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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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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3.amazonaws.com/tripdata/index.html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345" y="309309"/>
            <a:ext cx="7628988" cy="741770"/>
          </a:xfrm>
        </p:spPr>
        <p:txBody>
          <a:bodyPr/>
          <a:lstStyle/>
          <a:p>
            <a:pPr algn="l"/>
            <a:r>
              <a:rPr lang="en-US" sz="2400" dirty="0" err="1" smtClean="0">
                <a:solidFill>
                  <a:schemeClr val="tx1"/>
                </a:solidFill>
              </a:rPr>
              <a:t>Citibike</a:t>
            </a:r>
            <a:r>
              <a:rPr lang="en-US" sz="2400" dirty="0" smtClean="0">
                <a:solidFill>
                  <a:schemeClr val="tx1"/>
                </a:solidFill>
              </a:rPr>
              <a:t> 2017 Data Analytics</a:t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Simon Alizadeh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76667" y="1370346"/>
            <a:ext cx="8815490" cy="5158707"/>
            <a:chOff x="154771" y="1545530"/>
            <a:chExt cx="8815490" cy="5158707"/>
          </a:xfrm>
        </p:grpSpPr>
        <p:pic>
          <p:nvPicPr>
            <p:cNvPr id="5" name="Picture 4" descr="Screen Shot 2019-01-08 at 1.41.34 PM.png"/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771" y="2178798"/>
              <a:ext cx="8815490" cy="4525439"/>
            </a:xfrm>
            <a:prstGeom prst="rect">
              <a:avLst/>
            </a:prstGeom>
          </p:spPr>
        </p:pic>
        <p:pic>
          <p:nvPicPr>
            <p:cNvPr id="6" name="Picture 5" descr="Screen Shot 2019-01-08 at 1.41.59 PM.png"/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449" y="1545530"/>
              <a:ext cx="8814812" cy="6283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3766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9-01-08 at 12.54.18 PM.pn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15" y="210669"/>
            <a:ext cx="7635240" cy="64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561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01-08 at 12.54.29 PM.pn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61" y="218973"/>
            <a:ext cx="7635240" cy="64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00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01-08 at 12.54.41 PM.pn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6" y="218980"/>
            <a:ext cx="7635240" cy="64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426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01-08 at 2.04.15 PM.pn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38" y="199839"/>
            <a:ext cx="7635240" cy="64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190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01-08 at 2.04.28 PM.pn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35" y="208026"/>
            <a:ext cx="7635240" cy="64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46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9-01-08 at 2.04.40 PM.pn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84" y="221742"/>
            <a:ext cx="7635240" cy="64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03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01-08 at 2.04.52 PM.pn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00" y="218975"/>
            <a:ext cx="7635240" cy="64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61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01-08 at 12.55.06 PM.pn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45" y="208028"/>
            <a:ext cx="7653527" cy="64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860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01-08 at 12.55.19 PM.pn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67" y="208031"/>
            <a:ext cx="7635240" cy="64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50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01-08 at 12.55.36 PM.pn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24" y="208031"/>
            <a:ext cx="7635240" cy="64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172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344" y="1230591"/>
            <a:ext cx="8308975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Data Sources &amp; Cleanup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344" y="2712851"/>
            <a:ext cx="8308975" cy="3491753"/>
          </a:xfrm>
        </p:spPr>
        <p:txBody>
          <a:bodyPr>
            <a:normAutofit fontScale="92500" lnSpcReduction="10000"/>
          </a:bodyPr>
          <a:lstStyle/>
          <a:p>
            <a:pPr marL="457200" indent="-282575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400" dirty="0"/>
              <a:t>Data Source:  </a:t>
            </a:r>
            <a:r>
              <a:rPr lang="en-US" sz="2400" dirty="0">
                <a:hlinkClick r:id="rId2"/>
              </a:rPr>
              <a:t>https://s3.amazonaws.com/tripdata/index.html</a:t>
            </a:r>
            <a:endParaRPr lang="en-US" sz="2400" dirty="0"/>
          </a:p>
          <a:p>
            <a:pPr marL="457200" indent="-282575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400" dirty="0"/>
              <a:t>Data Original Format: 12 </a:t>
            </a:r>
            <a:r>
              <a:rPr lang="en-US" sz="2400" dirty="0" err="1"/>
              <a:t>csv</a:t>
            </a:r>
            <a:r>
              <a:rPr lang="en-US" sz="2400" dirty="0"/>
              <a:t> files covering 12 months of 2017</a:t>
            </a:r>
          </a:p>
          <a:p>
            <a:pPr marL="457200" indent="-282575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400" dirty="0"/>
              <a:t>Data Cleanup tool: Python (</a:t>
            </a:r>
            <a:r>
              <a:rPr lang="en-US" sz="2400" dirty="0" err="1"/>
              <a:t>jupyter</a:t>
            </a:r>
            <a:r>
              <a:rPr lang="en-US" sz="2400" dirty="0"/>
              <a:t> notebook)</a:t>
            </a:r>
          </a:p>
          <a:p>
            <a:pPr marL="457200" indent="-282575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400" dirty="0"/>
              <a:t>Data Cleanup Steps</a:t>
            </a:r>
            <a:r>
              <a:rPr lang="en-US" sz="2400" dirty="0" smtClean="0"/>
              <a:t>:</a:t>
            </a:r>
          </a:p>
          <a:p>
            <a:pPr marL="685800" lvl="1" indent="-282575">
              <a:spcAft>
                <a:spcPts val="600"/>
              </a:spcAft>
              <a:buFont typeface="Arial"/>
              <a:buChar char="•"/>
            </a:pPr>
            <a:r>
              <a:rPr lang="en-US" sz="2200" dirty="0" smtClean="0"/>
              <a:t>Populated blank Birth Years with overall average Birth Year</a:t>
            </a:r>
          </a:p>
          <a:p>
            <a:pPr marL="685800" lvl="1" indent="-282575">
              <a:spcAft>
                <a:spcPts val="600"/>
              </a:spcAft>
              <a:buFont typeface="Arial"/>
              <a:buChar char="•"/>
            </a:pPr>
            <a:r>
              <a:rPr lang="en-US" sz="2200" dirty="0" smtClean="0"/>
              <a:t>Populated blank Gender fields with average  Gender type proportional to males and female populations</a:t>
            </a:r>
          </a:p>
          <a:p>
            <a:pPr marL="685800" lvl="1" indent="-282575">
              <a:spcAft>
                <a:spcPts val="600"/>
              </a:spcAft>
              <a:buFont typeface="Arial"/>
              <a:buChar char="•"/>
            </a:pPr>
            <a:r>
              <a:rPr lang="en-US" sz="2200" dirty="0" smtClean="0"/>
              <a:t>Added Season column for Seasonal Trend Analysis</a:t>
            </a:r>
          </a:p>
          <a:p>
            <a:pPr marL="685800" lvl="1" indent="-282575">
              <a:spcAft>
                <a:spcPts val="600"/>
              </a:spcAft>
              <a:buFont typeface="Arial"/>
              <a:buChar char="•"/>
            </a:pPr>
            <a:endParaRPr lang="en-US" sz="22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84613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9-01-08 at 12.56.05 PM.pn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08" y="210794"/>
            <a:ext cx="7635240" cy="64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54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01-08 at 12.56.15 PM.pn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06" y="232686"/>
            <a:ext cx="7635240" cy="64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11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01-08 at 12.56.26 PM.pn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31" y="218974"/>
            <a:ext cx="7635240" cy="64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798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163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878" y="1247853"/>
            <a:ext cx="6546704" cy="11430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Story Points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4878" y="2640315"/>
            <a:ext cx="8308975" cy="2846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282575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400" dirty="0" smtClean="0"/>
              <a:t>Top 20 Stations by Location</a:t>
            </a:r>
          </a:p>
          <a:p>
            <a:pPr marL="457200" indent="-282575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400" dirty="0" smtClean="0"/>
              <a:t>Age and Gender Analytics</a:t>
            </a:r>
          </a:p>
          <a:p>
            <a:pPr marL="457200" indent="-282575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400" dirty="0" smtClean="0"/>
              <a:t>Seasonal Trends</a:t>
            </a:r>
          </a:p>
          <a:p>
            <a:pPr marL="457200" indent="-282575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400" dirty="0" smtClean="0"/>
              <a:t>Ridership Growth Analysis</a:t>
            </a:r>
          </a:p>
          <a:p>
            <a:pPr marL="171450" indent="-171450">
              <a:buFont typeface="Arial"/>
              <a:buChar char="•"/>
            </a:pPr>
            <a:endParaRPr lang="en-US" sz="2400" dirty="0" smtClean="0"/>
          </a:p>
          <a:p>
            <a:pPr marL="171450" indent="-171450">
              <a:buFont typeface="Arial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60344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9-01-08 at 12.49.17 PM.pn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77" y="218991"/>
            <a:ext cx="7635208" cy="642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99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592" y="1243632"/>
            <a:ext cx="8308975" cy="1143000"/>
          </a:xfrm>
        </p:spPr>
        <p:txBody>
          <a:bodyPr/>
          <a:lstStyle/>
          <a:p>
            <a:r>
              <a:rPr lang="en-US" dirty="0" smtClean="0"/>
              <a:t>SDSD</a:t>
            </a:r>
            <a:endParaRPr lang="en-US" dirty="0"/>
          </a:p>
        </p:txBody>
      </p:sp>
      <p:pic>
        <p:nvPicPr>
          <p:cNvPr id="11" name="Picture 10" descr="Screen Shot 2019-01-08 at 12.52.36 PM.pn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71" y="197087"/>
            <a:ext cx="7635240" cy="64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326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9-01-08 at 12.53.07 PM.pn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22" y="186133"/>
            <a:ext cx="7635240" cy="64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8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9-01-08 at 12.53.23 PM.pn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61" y="208026"/>
            <a:ext cx="7635240" cy="64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23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01-08 at 12.53.41 PM.pn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53" y="208026"/>
            <a:ext cx="7635240" cy="64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28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01-08 at 12.53.58 PM.pn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01" y="197076"/>
            <a:ext cx="7635240" cy="64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42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po">
  <a:themeElements>
    <a:clrScheme name="Expo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Expo">
      <a:maj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Expo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3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93000"/>
                <a:satMod val="130000"/>
              </a:schemeClr>
            </a:gs>
            <a:gs pos="60000">
              <a:schemeClr val="phClr">
                <a:tint val="80000"/>
                <a:shade val="93000"/>
                <a:satMod val="130000"/>
              </a:schemeClr>
            </a:gs>
            <a:gs pos="100000">
              <a:schemeClr val="phClr">
                <a:tint val="50000"/>
                <a:shade val="94000"/>
                <a:alpha val="100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34925" cap="flat" cmpd="sng" algn="ctr"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8600000" scaled="0"/>
          </a:gra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C0C0C0">
                <a:alpha val="75000"/>
              </a:srgbClr>
            </a:innerShdw>
            <a:outerShdw blurRad="63500" dist="38100" dir="5400000" sx="105000" sy="105000" algn="br" rotWithShape="0">
              <a:srgbClr val="000000">
                <a:alpha val="30000"/>
              </a:srgbClr>
            </a:outerShdw>
          </a:effectLst>
        </a:effectStyle>
        <a:effectStyle>
          <a:effectLst>
            <a:innerShdw blurRad="50800" dist="25400" dir="16200000">
              <a:srgbClr val="C0C0C0">
                <a:alpha val="75000"/>
              </a:srgbClr>
            </a:innerShdw>
            <a:reflection blurRad="63500" stA="40000" endPos="50000" dist="127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Genesis.thmx</Template>
  <TotalTime>7135</TotalTime>
  <Words>94</Words>
  <Application>Microsoft Macintosh PowerPoint</Application>
  <PresentationFormat>On-screen Show (4:3)</PresentationFormat>
  <Paragraphs>19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Expo</vt:lpstr>
      <vt:lpstr>Citibike 2017 Data Analytics Simon Alizadeh</vt:lpstr>
      <vt:lpstr>Data Sources &amp; Cleanup</vt:lpstr>
      <vt:lpstr>Story Points</vt:lpstr>
      <vt:lpstr>PowerPoint Presentation</vt:lpstr>
      <vt:lpstr>SDSD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 Alizadeh</dc:creator>
  <cp:lastModifiedBy>Simon Alizadeh</cp:lastModifiedBy>
  <cp:revision>28</cp:revision>
  <dcterms:created xsi:type="dcterms:W3CDTF">2019-01-04T08:23:48Z</dcterms:created>
  <dcterms:modified xsi:type="dcterms:W3CDTF">2019-01-09T07:19:34Z</dcterms:modified>
</cp:coreProperties>
</file>